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04" r:id="rId6"/>
    <p:sldId id="320" r:id="rId7"/>
    <p:sldId id="322" r:id="rId8"/>
    <p:sldId id="324" r:id="rId9"/>
    <p:sldId id="323" r:id="rId10"/>
    <p:sldId id="312" r:id="rId11"/>
    <p:sldId id="307" r:id="rId12"/>
    <p:sldId id="321" r:id="rId13"/>
    <p:sldId id="306" r:id="rId14"/>
    <p:sldId id="327" r:id="rId15"/>
    <p:sldId id="305" r:id="rId16"/>
    <p:sldId id="313" r:id="rId17"/>
    <p:sldId id="314" r:id="rId18"/>
    <p:sldId id="325" r:id="rId19"/>
    <p:sldId id="316" r:id="rId20"/>
    <p:sldId id="317" r:id="rId21"/>
    <p:sldId id="318" r:id="rId22"/>
    <p:sldId id="319" r:id="rId23"/>
    <p:sldId id="32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922"/>
    <a:srgbClr val="A1521A"/>
    <a:srgbClr val="42909E"/>
    <a:srgbClr val="172061"/>
    <a:srgbClr val="D26D25"/>
    <a:srgbClr val="72A3AE"/>
    <a:srgbClr val="94CBD5"/>
    <a:srgbClr val="9D5217"/>
    <a:srgbClr val="C8D200"/>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autoAdjust="0"/>
    <p:restoredTop sz="94660"/>
  </p:normalViewPr>
  <p:slideViewPr>
    <p:cSldViewPr snapToGrid="0">
      <p:cViewPr varScale="1">
        <p:scale>
          <a:sx n="115" d="100"/>
          <a:sy n="115" d="100"/>
        </p:scale>
        <p:origin x="6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173531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19" y="6176963"/>
            <a:ext cx="568412" cy="589335"/>
          </a:xfrm>
          <a:prstGeom prst="rect">
            <a:avLst/>
          </a:prstGeom>
        </p:spPr>
      </p:pic>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ergieleveranciers.nl/energievergelijk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https://www.youtube.com/embed/gng-buZSk8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Water en energie in beeld</a:t>
            </a:r>
            <a:endParaRPr lang="nl-NL" dirty="0"/>
          </a:p>
        </p:txBody>
      </p:sp>
      <p:sp>
        <p:nvSpPr>
          <p:cNvPr id="3" name="Ondertitel 2"/>
          <p:cNvSpPr>
            <a:spLocks noGrp="1"/>
          </p:cNvSpPr>
          <p:nvPr>
            <p:ph type="subTitle" idx="1"/>
          </p:nvPr>
        </p:nvSpPr>
        <p:spPr/>
        <p:txBody>
          <a:bodyPr/>
          <a:lstStyle/>
          <a:p>
            <a:r>
              <a:rPr lang="nl-NL" dirty="0" smtClean="0"/>
              <a:t>Inleiding in water en energie bij je thuis</a:t>
            </a:r>
            <a:endParaRPr lang="nl-NL" dirty="0"/>
          </a:p>
        </p:txBody>
      </p:sp>
    </p:spTree>
    <p:extLst>
      <p:ext uri="{BB962C8B-B14F-4D97-AF65-F5344CB8AC3E}">
        <p14:creationId xmlns:p14="http://schemas.microsoft.com/office/powerpoint/2010/main" val="62354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Gemiddeld stroomverbruik in Nederland</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899" y="2094807"/>
            <a:ext cx="4194202" cy="3204095"/>
          </a:xfrm>
          <a:prstGeom prst="rect">
            <a:avLst/>
          </a:prstGeom>
        </p:spPr>
      </p:pic>
    </p:spTree>
    <p:extLst>
      <p:ext uri="{BB962C8B-B14F-4D97-AF65-F5344CB8AC3E}">
        <p14:creationId xmlns:p14="http://schemas.microsoft.com/office/powerpoint/2010/main" val="256605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Aandeel apparatuur verbruik thuis</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3259" y="1690688"/>
            <a:ext cx="5505482" cy="4351338"/>
          </a:xfrm>
        </p:spPr>
      </p:pic>
    </p:spTree>
    <p:extLst>
      <p:ext uri="{BB962C8B-B14F-4D97-AF65-F5344CB8AC3E}">
        <p14:creationId xmlns:p14="http://schemas.microsoft.com/office/powerpoint/2010/main" val="156138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is stroomverbruik van afhankelijk?</a:t>
            </a:r>
            <a:endParaRPr lang="nl-NL" dirty="0"/>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538052"/>
            <a:ext cx="6283817" cy="4191306"/>
          </a:xfrm>
        </p:spPr>
      </p:pic>
    </p:spTree>
    <p:extLst>
      <p:ext uri="{BB962C8B-B14F-4D97-AF65-F5344CB8AC3E}">
        <p14:creationId xmlns:p14="http://schemas.microsoft.com/office/powerpoint/2010/main" val="190244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Energieaspecten </a:t>
            </a:r>
            <a:endParaRPr lang="nl-NL" dirty="0"/>
          </a:p>
        </p:txBody>
      </p:sp>
      <p:sp>
        <p:nvSpPr>
          <p:cNvPr id="4" name="Tijdelijke aanduiding voor inhoud 3"/>
          <p:cNvSpPr>
            <a:spLocks noGrp="1"/>
          </p:cNvSpPr>
          <p:nvPr>
            <p:ph sz="half" idx="2"/>
          </p:nvPr>
        </p:nvSpPr>
        <p:spPr>
          <a:xfrm>
            <a:off x="838200" y="1786988"/>
            <a:ext cx="5181600" cy="4351338"/>
          </a:xfrm>
        </p:spPr>
        <p:txBody>
          <a:bodyPr/>
          <a:lstStyle/>
          <a:p>
            <a:r>
              <a:rPr lang="nl-NL" dirty="0" smtClean="0"/>
              <a:t>Gedragsaspecten</a:t>
            </a:r>
          </a:p>
          <a:p>
            <a:r>
              <a:rPr lang="nl-NL" dirty="0" smtClean="0"/>
              <a:t>Technische aspecten</a:t>
            </a:r>
          </a:p>
          <a:p>
            <a:r>
              <a:rPr lang="nl-NL" dirty="0" smtClean="0"/>
              <a:t>Huishoudelijke/</a:t>
            </a:r>
            <a:r>
              <a:rPr lang="nl-NL" dirty="0"/>
              <a:t>O</a:t>
            </a:r>
            <a:r>
              <a:rPr lang="nl-NL" dirty="0" smtClean="0"/>
              <a:t>rganisatorische aspecten</a:t>
            </a:r>
            <a:endParaRPr lang="nl-NL" dirty="0"/>
          </a:p>
        </p:txBody>
      </p:sp>
    </p:spTree>
    <p:extLst>
      <p:ext uri="{BB962C8B-B14F-4D97-AF65-F5344CB8AC3E}">
        <p14:creationId xmlns:p14="http://schemas.microsoft.com/office/powerpoint/2010/main" val="694497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Energie besparen: Trias Energetica</a:t>
            </a:r>
            <a:endParaRPr lang="nl-NL" dirty="0"/>
          </a:p>
        </p:txBody>
      </p:sp>
      <p:pic>
        <p:nvPicPr>
          <p:cNvPr id="1026" name="Picture 2" descr="http://solar-wash.eu/attachments/Image/logo%3D20trias%3D20energetica_1.jpg?142444626046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30304" y="1557527"/>
            <a:ext cx="4278067" cy="427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9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896" y="2528776"/>
            <a:ext cx="10515600" cy="1325563"/>
          </a:xfrm>
        </p:spPr>
        <p:txBody>
          <a:bodyPr/>
          <a:lstStyle/>
          <a:p>
            <a:r>
              <a:rPr lang="nl-NL" dirty="0" smtClean="0"/>
              <a:t>We gaan rekenen met elektriciteit</a:t>
            </a:r>
            <a:endParaRPr lang="nl-NL" dirty="0"/>
          </a:p>
        </p:txBody>
      </p:sp>
    </p:spTree>
    <p:extLst>
      <p:ext uri="{BB962C8B-B14F-4D97-AF65-F5344CB8AC3E}">
        <p14:creationId xmlns:p14="http://schemas.microsoft.com/office/powerpoint/2010/main" val="227554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Calorieën, Joules en Watts</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err="1"/>
              <a:t>É</a:t>
            </a:r>
            <a:r>
              <a:rPr lang="nl-NL" dirty="0" err="1" smtClean="0"/>
              <a:t>én</a:t>
            </a:r>
            <a:r>
              <a:rPr lang="nl-NL" dirty="0" smtClean="0"/>
              <a:t> </a:t>
            </a:r>
            <a:r>
              <a:rPr lang="nl-NL" dirty="0"/>
              <a:t>calorie </a:t>
            </a:r>
            <a:r>
              <a:rPr lang="nl-NL" dirty="0" smtClean="0"/>
              <a:t>is de </a:t>
            </a:r>
            <a:r>
              <a:rPr lang="nl-NL" dirty="0"/>
              <a:t>warmte die je nodig had om één cc water één graad te verwarmen. Eén liter water is 1000 cc, dus om één liter water één graad te verwarmen heb je één kcal (1000 cal = 1 kcal) nodig</a:t>
            </a:r>
            <a:r>
              <a:rPr lang="nl-NL" dirty="0" smtClean="0"/>
              <a:t>.</a:t>
            </a:r>
          </a:p>
          <a:p>
            <a:r>
              <a:rPr lang="nl-NL" b="1" u="sng" dirty="0" smtClean="0"/>
              <a:t>1 </a:t>
            </a:r>
            <a:r>
              <a:rPr lang="nl-NL" b="1" u="sng" dirty="0"/>
              <a:t>cal = 4,19 </a:t>
            </a:r>
            <a:r>
              <a:rPr lang="nl-NL" b="1" u="sng" dirty="0" smtClean="0"/>
              <a:t>Joule.</a:t>
            </a:r>
            <a:r>
              <a:rPr lang="nl-NL" dirty="0" smtClean="0"/>
              <a:t> </a:t>
            </a:r>
            <a:r>
              <a:rPr lang="nl-NL" dirty="0"/>
              <a:t>O</a:t>
            </a:r>
            <a:r>
              <a:rPr lang="nl-NL" dirty="0" smtClean="0"/>
              <a:t>m dus één </a:t>
            </a:r>
            <a:r>
              <a:rPr lang="nl-NL" dirty="0"/>
              <a:t>liter water één graad te verwarmen heb je </a:t>
            </a:r>
            <a:r>
              <a:rPr lang="nl-NL" b="1" dirty="0"/>
              <a:t>één kcal ofwel 4,19 kJ </a:t>
            </a:r>
            <a:r>
              <a:rPr lang="nl-NL" b="1" dirty="0" smtClean="0"/>
              <a:t>nodig.</a:t>
            </a:r>
            <a:endParaRPr lang="nl-NL" dirty="0"/>
          </a:p>
          <a:p>
            <a:r>
              <a:rPr lang="nl-NL" b="1" u="sng" dirty="0" smtClean="0"/>
              <a:t>Vermogen </a:t>
            </a:r>
            <a:r>
              <a:rPr lang="nl-NL" b="1" u="sng" dirty="0"/>
              <a:t>is Energie per </a:t>
            </a:r>
            <a:r>
              <a:rPr lang="nl-NL" b="1" u="sng" dirty="0" smtClean="0"/>
              <a:t>tijdseenheid</a:t>
            </a:r>
            <a:r>
              <a:rPr lang="nl-NL" dirty="0"/>
              <a:t>, dus Joule per seconde. En één Joule per seconde is 1 Watt </a:t>
            </a:r>
            <a:r>
              <a:rPr lang="nl-NL" dirty="0" smtClean="0"/>
              <a:t>:</a:t>
            </a:r>
            <a:r>
              <a:rPr lang="nl-NL" dirty="0"/>
              <a:t> </a:t>
            </a:r>
            <a:r>
              <a:rPr lang="nl-NL" b="1" dirty="0"/>
              <a:t>1J/s = 1 </a:t>
            </a:r>
            <a:r>
              <a:rPr lang="nl-NL" b="1" dirty="0" smtClean="0"/>
              <a:t>Watt</a:t>
            </a:r>
          </a:p>
          <a:p>
            <a:r>
              <a:rPr lang="nl-NL" dirty="0" smtClean="0"/>
              <a:t>Het </a:t>
            </a:r>
            <a:r>
              <a:rPr lang="nl-NL" dirty="0"/>
              <a:t>leveren van een vermogen van 1 Watt gedurende 1 uur levert een hoeveelheid energie van 1 Wh. De eenheid Wattuur (of de daarvan afgeleide eenheden kWh en MWh) worden vooral gebruikt om de hoeveelheid elektrische energie weer te geven.</a:t>
            </a:r>
          </a:p>
          <a:p>
            <a:endParaRPr lang="nl-NL" dirty="0"/>
          </a:p>
        </p:txBody>
      </p:sp>
    </p:spTree>
    <p:extLst>
      <p:ext uri="{BB962C8B-B14F-4D97-AF65-F5344CB8AC3E}">
        <p14:creationId xmlns:p14="http://schemas.microsoft.com/office/powerpoint/2010/main" val="133782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t>
            </a:r>
            <a:endParaRPr lang="nl-NL" dirty="0"/>
          </a:p>
        </p:txBody>
      </p:sp>
      <p:sp>
        <p:nvSpPr>
          <p:cNvPr id="3" name="Tijdelijke aanduiding voor inhoud 2"/>
          <p:cNvSpPr>
            <a:spLocks noGrp="1"/>
          </p:cNvSpPr>
          <p:nvPr>
            <p:ph idx="1"/>
          </p:nvPr>
        </p:nvSpPr>
        <p:spPr/>
        <p:txBody>
          <a:bodyPr/>
          <a:lstStyle/>
          <a:p>
            <a:r>
              <a:rPr lang="nl-NL" dirty="0" smtClean="0"/>
              <a:t>Gloeilamp van 60 Watt brandt 100 uur!</a:t>
            </a:r>
          </a:p>
        </p:txBody>
      </p:sp>
    </p:spTree>
    <p:extLst>
      <p:ext uri="{BB962C8B-B14F-4D97-AF65-F5344CB8AC3E}">
        <p14:creationId xmlns:p14="http://schemas.microsoft.com/office/powerpoint/2010/main" val="240787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t>
            </a:r>
            <a:endParaRPr lang="nl-NL" dirty="0"/>
          </a:p>
        </p:txBody>
      </p:sp>
      <p:sp>
        <p:nvSpPr>
          <p:cNvPr id="3" name="Tijdelijke aanduiding voor inhoud 2"/>
          <p:cNvSpPr>
            <a:spLocks noGrp="1"/>
          </p:cNvSpPr>
          <p:nvPr>
            <p:ph idx="1"/>
          </p:nvPr>
        </p:nvSpPr>
        <p:spPr/>
        <p:txBody>
          <a:bodyPr/>
          <a:lstStyle/>
          <a:p>
            <a:r>
              <a:rPr lang="nl-NL" dirty="0" smtClean="0"/>
              <a:t>Gloeilamp van 60 Watt brandt 100 uur!</a:t>
            </a:r>
          </a:p>
          <a:p>
            <a:r>
              <a:rPr lang="nl-NL" dirty="0" smtClean="0"/>
              <a:t>Hoeveel elektriciteit verbruikt de lamp gedurende deze 100 uur?</a:t>
            </a:r>
          </a:p>
          <a:p>
            <a:endParaRPr lang="nl-NL" dirty="0" smtClean="0"/>
          </a:p>
        </p:txBody>
      </p:sp>
    </p:spTree>
    <p:extLst>
      <p:ext uri="{BB962C8B-B14F-4D97-AF65-F5344CB8AC3E}">
        <p14:creationId xmlns:p14="http://schemas.microsoft.com/office/powerpoint/2010/main" val="319613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t>
            </a:r>
            <a:endParaRPr lang="nl-NL" dirty="0"/>
          </a:p>
        </p:txBody>
      </p:sp>
      <p:sp>
        <p:nvSpPr>
          <p:cNvPr id="3" name="Tijdelijke aanduiding voor inhoud 2"/>
          <p:cNvSpPr>
            <a:spLocks noGrp="1"/>
          </p:cNvSpPr>
          <p:nvPr>
            <p:ph idx="1"/>
          </p:nvPr>
        </p:nvSpPr>
        <p:spPr/>
        <p:txBody>
          <a:bodyPr/>
          <a:lstStyle/>
          <a:p>
            <a:r>
              <a:rPr lang="nl-NL" dirty="0" smtClean="0"/>
              <a:t>Gloeilamp van 60 Watt brandt 100 uur!</a:t>
            </a:r>
          </a:p>
          <a:p>
            <a:r>
              <a:rPr lang="nl-NL" dirty="0" smtClean="0"/>
              <a:t>Hoeveel elektriciteit verbruikt de lamp gedurende deze 100 uur?</a:t>
            </a:r>
          </a:p>
          <a:p>
            <a:r>
              <a:rPr lang="nl-NL" dirty="0" smtClean="0"/>
              <a:t>Stel een kWh kost € 0,21 wat zijn de elektriciteitskosten van deze lamp?</a:t>
            </a:r>
          </a:p>
        </p:txBody>
      </p:sp>
    </p:spTree>
    <p:extLst>
      <p:ext uri="{BB962C8B-B14F-4D97-AF65-F5344CB8AC3E}">
        <p14:creationId xmlns:p14="http://schemas.microsoft.com/office/powerpoint/2010/main" val="3841579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Opzet Water &amp; Energiemanagement blok 1</a:t>
            </a:r>
            <a:endParaRPr lang="nl-NL" dirty="0"/>
          </a:p>
        </p:txBody>
      </p:sp>
      <p:sp>
        <p:nvSpPr>
          <p:cNvPr id="3" name="Tijdelijke aanduiding voor inhoud 2"/>
          <p:cNvSpPr>
            <a:spLocks noGrp="1"/>
          </p:cNvSpPr>
          <p:nvPr>
            <p:ph idx="1"/>
          </p:nvPr>
        </p:nvSpPr>
        <p:spPr/>
        <p:txBody>
          <a:bodyPr/>
          <a:lstStyle/>
          <a:p>
            <a:r>
              <a:rPr lang="nl-NL" dirty="0" smtClean="0"/>
              <a:t>Introductie over water bij je thuis met opdrachten </a:t>
            </a:r>
          </a:p>
          <a:p>
            <a:r>
              <a:rPr lang="nl-NL" dirty="0" smtClean="0">
                <a:solidFill>
                  <a:srgbClr val="D8D922"/>
                </a:solidFill>
              </a:rPr>
              <a:t>Introductie over elektriciteit bij je thuis opdrachten </a:t>
            </a:r>
          </a:p>
          <a:p>
            <a:r>
              <a:rPr lang="nl-NL" dirty="0" smtClean="0"/>
              <a:t>Introductie Leerarrangement</a:t>
            </a:r>
          </a:p>
        </p:txBody>
      </p:sp>
    </p:spTree>
    <p:extLst>
      <p:ext uri="{BB962C8B-B14F-4D97-AF65-F5344CB8AC3E}">
        <p14:creationId xmlns:p14="http://schemas.microsoft.com/office/powerpoint/2010/main" val="3696777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50611"/>
            <a:ext cx="10515600" cy="1325563"/>
          </a:xfrm>
        </p:spPr>
        <p:txBody>
          <a:bodyPr/>
          <a:lstStyle/>
          <a:p>
            <a:r>
              <a:rPr lang="nl-NL" dirty="0" smtClean="0"/>
              <a:t>Opdrachten</a:t>
            </a:r>
            <a:endParaRPr lang="nl-NL" dirty="0"/>
          </a:p>
        </p:txBody>
      </p:sp>
      <p:sp>
        <p:nvSpPr>
          <p:cNvPr id="3" name="Tijdelijke aanduiding voor inhoud 2"/>
          <p:cNvSpPr>
            <a:spLocks noGrp="1"/>
          </p:cNvSpPr>
          <p:nvPr>
            <p:ph idx="1"/>
          </p:nvPr>
        </p:nvSpPr>
        <p:spPr/>
        <p:txBody>
          <a:bodyPr>
            <a:normAutofit fontScale="92500" lnSpcReduction="20000"/>
          </a:bodyPr>
          <a:lstStyle/>
          <a:p>
            <a:pPr marL="514350" indent="-514350">
              <a:buFont typeface="+mj-lt"/>
              <a:buAutoNum type="arabicPeriod"/>
            </a:pPr>
            <a:r>
              <a:rPr lang="nl-NL" dirty="0" smtClean="0"/>
              <a:t>Beoordeel op basis van de meegenomen jaarrekening hoeveel elektriciteit jullie thuis per jaar gebruiken (in kWh)</a:t>
            </a:r>
          </a:p>
          <a:p>
            <a:pPr marL="514350" indent="-514350">
              <a:buFont typeface="+mj-lt"/>
              <a:buAutoNum type="arabicPeriod"/>
            </a:pPr>
            <a:r>
              <a:rPr lang="nl-NL" dirty="0" smtClean="0"/>
              <a:t>Bereken voor jouw thuis hoeveel kWh de koelkast verbruikt (uitgaande van 10% van het totale verbruik en het </a:t>
            </a:r>
            <a:r>
              <a:rPr lang="nl-NL" smtClean="0"/>
              <a:t>model koelkast)</a:t>
            </a:r>
            <a:endParaRPr lang="nl-NL" dirty="0" smtClean="0"/>
          </a:p>
          <a:p>
            <a:pPr marL="514350" indent="-514350">
              <a:buFont typeface="+mj-lt"/>
              <a:buAutoNum type="arabicPeriod"/>
            </a:pPr>
            <a:r>
              <a:rPr lang="nl-NL" dirty="0" smtClean="0"/>
              <a:t>Zoek op internet een koelkast met A-label en reken uit wat deze koelkast verbruikt (in kWh)</a:t>
            </a:r>
          </a:p>
          <a:p>
            <a:pPr marL="514350" indent="-514350">
              <a:buFont typeface="+mj-lt"/>
              <a:buAutoNum type="arabicPeriod"/>
            </a:pPr>
            <a:r>
              <a:rPr lang="nl-NL" dirty="0" smtClean="0"/>
              <a:t>Kun jij een verklaring geven voor het geconstateerde verschil?</a:t>
            </a:r>
          </a:p>
          <a:p>
            <a:pPr marL="514350" indent="-514350">
              <a:buFont typeface="+mj-lt"/>
              <a:buAutoNum type="arabicPeriod"/>
            </a:pPr>
            <a:r>
              <a:rPr lang="nl-NL" dirty="0" smtClean="0"/>
              <a:t>Zoek via een vergelijkingssite  (</a:t>
            </a:r>
            <a:r>
              <a:rPr lang="nl-NL" dirty="0" err="1" smtClean="0"/>
              <a:t>bijv</a:t>
            </a:r>
            <a:r>
              <a:rPr lang="nl-NL" dirty="0" smtClean="0"/>
              <a:t>: </a:t>
            </a:r>
            <a:r>
              <a:rPr lang="nl-NL" dirty="0" smtClean="0">
                <a:hlinkClick r:id="rId2"/>
              </a:rPr>
              <a:t>www.energieleveranciers.nl/energievergelijking</a:t>
            </a:r>
            <a:r>
              <a:rPr lang="nl-NL" dirty="0" smtClean="0"/>
              <a:t>) uit of je voor jullie thuis een aantrekkelijkere leverancier kunt krijgen. Schrijf je bevindingen op en geef aan of overstappen loont.</a:t>
            </a:r>
          </a:p>
          <a:p>
            <a:pPr marL="0" indent="0">
              <a:buNone/>
            </a:pPr>
            <a:r>
              <a:rPr lang="nl-NL" dirty="0"/>
              <a:t>Plaats de uitwerking vóór de volgende les in je portfolio onder bestandsnaam </a:t>
            </a:r>
            <a:r>
              <a:rPr lang="nl-NL" i="1" dirty="0"/>
              <a:t>“eigen naam uitwerking WE les </a:t>
            </a:r>
            <a:r>
              <a:rPr lang="nl-NL" i="1" dirty="0" smtClean="0"/>
              <a:t>2”</a:t>
            </a:r>
            <a:endParaRPr lang="nl-NL" i="1" dirty="0"/>
          </a:p>
          <a:p>
            <a:pPr marL="514350" indent="-514350">
              <a:buFont typeface="+mj-lt"/>
              <a:buAutoNum type="arabicPeriod"/>
            </a:pPr>
            <a:endParaRPr lang="nl-NL" dirty="0" smtClean="0"/>
          </a:p>
          <a:p>
            <a:pPr marL="0" indent="0">
              <a:buNone/>
            </a:pPr>
            <a:endParaRPr lang="nl-NL" dirty="0" smtClean="0"/>
          </a:p>
          <a:p>
            <a:pPr marL="514350" indent="-514350">
              <a:buFont typeface="+mj-lt"/>
              <a:buAutoNum type="arabicPeriod"/>
            </a:pPr>
            <a:endParaRPr lang="nl-NL" dirty="0" smtClean="0"/>
          </a:p>
        </p:txBody>
      </p:sp>
    </p:spTree>
    <p:extLst>
      <p:ext uri="{BB962C8B-B14F-4D97-AF65-F5344CB8AC3E}">
        <p14:creationId xmlns:p14="http://schemas.microsoft.com/office/powerpoint/2010/main" val="323473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Opzet les </a:t>
            </a:r>
            <a:endParaRPr lang="nl-NL" dirty="0"/>
          </a:p>
        </p:txBody>
      </p:sp>
      <p:sp>
        <p:nvSpPr>
          <p:cNvPr id="3" name="Tijdelijke aanduiding voor inhoud 2"/>
          <p:cNvSpPr>
            <a:spLocks noGrp="1"/>
          </p:cNvSpPr>
          <p:nvPr>
            <p:ph idx="1"/>
          </p:nvPr>
        </p:nvSpPr>
        <p:spPr/>
        <p:txBody>
          <a:bodyPr/>
          <a:lstStyle/>
          <a:p>
            <a:r>
              <a:rPr lang="nl-NL" dirty="0" smtClean="0"/>
              <a:t>Terugblik vorige les (15 minuten)</a:t>
            </a:r>
          </a:p>
          <a:p>
            <a:pPr lvl="1"/>
            <a:r>
              <a:rPr lang="nl-NL" dirty="0" smtClean="0"/>
              <a:t>Bespreken opdrachten </a:t>
            </a:r>
          </a:p>
          <a:p>
            <a:pPr lvl="1"/>
            <a:r>
              <a:rPr lang="nl-NL" dirty="0" smtClean="0"/>
              <a:t>Bespreken aantal artikelen </a:t>
            </a:r>
          </a:p>
          <a:p>
            <a:r>
              <a:rPr lang="nl-NL" dirty="0" smtClean="0"/>
              <a:t>Introductie Elektriciteit bij je thuis (15 minuten) </a:t>
            </a:r>
          </a:p>
          <a:p>
            <a:r>
              <a:rPr lang="nl-NL" dirty="0" smtClean="0"/>
              <a:t>Opdrachten maken (30 minuten)</a:t>
            </a:r>
          </a:p>
          <a:p>
            <a:r>
              <a:rPr lang="nl-NL" dirty="0" smtClean="0"/>
              <a:t>Documentaire: Energie in overvloed (25-50 minuten)</a:t>
            </a:r>
          </a:p>
          <a:p>
            <a:r>
              <a:rPr lang="nl-NL" dirty="0" smtClean="0"/>
              <a:t>Afronding</a:t>
            </a:r>
          </a:p>
          <a:p>
            <a:endParaRPr lang="nl-NL" dirty="0" smtClean="0"/>
          </a:p>
          <a:p>
            <a:pPr lvl="1"/>
            <a:endParaRPr lang="nl-NL" dirty="0"/>
          </a:p>
        </p:txBody>
      </p:sp>
    </p:spTree>
    <p:extLst>
      <p:ext uri="{BB962C8B-B14F-4D97-AF65-F5344CB8AC3E}">
        <p14:creationId xmlns:p14="http://schemas.microsoft.com/office/powerpoint/2010/main" val="240509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NL" dirty="0"/>
          </a:p>
        </p:txBody>
      </p:sp>
      <p:sp>
        <p:nvSpPr>
          <p:cNvPr id="3" name="Tijdelijke aanduiding voor inhoud 2"/>
          <p:cNvSpPr>
            <a:spLocks noGrp="1"/>
          </p:cNvSpPr>
          <p:nvPr>
            <p:ph idx="1"/>
          </p:nvPr>
        </p:nvSpPr>
        <p:spPr/>
        <p:txBody>
          <a:bodyPr/>
          <a:lstStyle/>
          <a:p>
            <a:r>
              <a:rPr lang="nl-NL" dirty="0" smtClean="0"/>
              <a:t>Aan het einde van </a:t>
            </a:r>
            <a:r>
              <a:rPr lang="nl-NL" smtClean="0"/>
              <a:t>deze les:</a:t>
            </a:r>
            <a:endParaRPr lang="nl-NL" dirty="0" smtClean="0"/>
          </a:p>
          <a:p>
            <a:pPr lvl="1"/>
            <a:r>
              <a:rPr lang="nl-NL" dirty="0" smtClean="0"/>
              <a:t>Je weet hoe energie wordt opgewekt.</a:t>
            </a:r>
          </a:p>
          <a:p>
            <a:pPr lvl="1"/>
            <a:r>
              <a:rPr lang="nl-NL" dirty="0" smtClean="0"/>
              <a:t>Je kent de eenheden van energie en kunt eenvoudige berekeningen hiermee uitvoeren.</a:t>
            </a:r>
          </a:p>
          <a:p>
            <a:pPr lvl="1"/>
            <a:r>
              <a:rPr lang="nl-NL" dirty="0" smtClean="0"/>
              <a:t>Je kunt een aantal actuele toekomstige actuele ontwikkelingen benoemen.</a:t>
            </a:r>
            <a:endParaRPr lang="nl-NL" dirty="0"/>
          </a:p>
        </p:txBody>
      </p:sp>
    </p:spTree>
    <p:extLst>
      <p:ext uri="{BB962C8B-B14F-4D97-AF65-F5344CB8AC3E}">
        <p14:creationId xmlns:p14="http://schemas.microsoft.com/office/powerpoint/2010/main" val="3719128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Herkomst drinkwater</a:t>
            </a:r>
            <a:endParaRPr lang="nl-NL" dirty="0"/>
          </a:p>
        </p:txBody>
      </p:sp>
      <p:pic>
        <p:nvPicPr>
          <p:cNvPr id="2050" name="Picture 2" descr="http://aoc01-qmp4.qmark.nl/AOCtest_res/topicresources/1052871563/vmbokb_ak_2004_2_o_Pagina_04_Afbeelding_0001.gif"/>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43798"/>
          <a:stretch/>
        </p:blipFill>
        <p:spPr bwMode="auto">
          <a:xfrm>
            <a:off x="5625353" y="365124"/>
            <a:ext cx="4312023" cy="5711499"/>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9103658" y="3202454"/>
            <a:ext cx="1057836" cy="299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3427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 drinkwater</a:t>
            </a:r>
            <a:endParaRPr lang="nl-NL" dirty="0"/>
          </a:p>
        </p:txBody>
      </p:sp>
      <p:pic>
        <p:nvPicPr>
          <p:cNvPr id="1026" name="Picture 2" descr="http://eduweb.eeni.tbm.tudelft.nl/TB141E/imgs/drinkwater-gebruik.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690688"/>
            <a:ext cx="4554685" cy="428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3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 vorige les</a:t>
            </a:r>
            <a:endParaRPr lang="nl-NL" dirty="0"/>
          </a:p>
        </p:txBody>
      </p:sp>
      <p:sp>
        <p:nvSpPr>
          <p:cNvPr id="3" name="Tijdelijke aanduiding voor inhoud 2"/>
          <p:cNvSpPr>
            <a:spLocks noGrp="1"/>
          </p:cNvSpPr>
          <p:nvPr>
            <p:ph idx="1"/>
          </p:nvPr>
        </p:nvSpPr>
        <p:spPr/>
        <p:txBody>
          <a:bodyPr>
            <a:normAutofit fontScale="85000" lnSpcReduction="20000"/>
          </a:bodyPr>
          <a:lstStyle/>
          <a:p>
            <a:pPr marL="514350" indent="-514350">
              <a:buFont typeface="+mj-lt"/>
              <a:buAutoNum type="arabicPeriod"/>
            </a:pPr>
            <a:r>
              <a:rPr lang="nl-NL" dirty="0" smtClean="0"/>
              <a:t>Op je jaarrekening staat een aantal bedragen die je moet betalen o.a.:</a:t>
            </a:r>
          </a:p>
          <a:p>
            <a:pPr lvl="1"/>
            <a:r>
              <a:rPr lang="nl-NL" dirty="0" smtClean="0"/>
              <a:t>Drinkwater	</a:t>
            </a:r>
          </a:p>
          <a:p>
            <a:pPr lvl="2"/>
            <a:r>
              <a:rPr lang="nl-NL" dirty="0" smtClean="0"/>
              <a:t>Vastrecht</a:t>
            </a:r>
          </a:p>
          <a:p>
            <a:pPr lvl="2"/>
            <a:r>
              <a:rPr lang="nl-NL" dirty="0" smtClean="0"/>
              <a:t>Verbruik Drinkwater</a:t>
            </a:r>
          </a:p>
          <a:p>
            <a:pPr marL="457200" lvl="1" indent="0">
              <a:buNone/>
            </a:pPr>
            <a:r>
              <a:rPr lang="nl-NL" dirty="0" smtClean="0"/>
              <a:t>Zoek uit wat dit betekend en leg dit in je eigen woorden uit</a:t>
            </a:r>
          </a:p>
          <a:p>
            <a:pPr marL="457200" lvl="1" indent="0">
              <a:buNone/>
            </a:pPr>
            <a:r>
              <a:rPr lang="nl-NL" dirty="0" smtClean="0"/>
              <a:t>(Op de VLC staat een voorbeeld jaarafrekening van </a:t>
            </a:r>
            <a:r>
              <a:rPr lang="nl-NL" dirty="0" err="1" smtClean="0"/>
              <a:t>brabant</a:t>
            </a:r>
            <a:r>
              <a:rPr lang="nl-NL" dirty="0" smtClean="0"/>
              <a:t> water)</a:t>
            </a:r>
            <a:endParaRPr lang="nl-NL" dirty="0"/>
          </a:p>
          <a:p>
            <a:pPr marL="514350" indent="-514350">
              <a:buFont typeface="+mj-lt"/>
              <a:buAutoNum type="arabicPeriod"/>
            </a:pPr>
            <a:r>
              <a:rPr lang="nl-NL" dirty="0" smtClean="0"/>
              <a:t>Ga na welk drinkwaterbedrijf bij jouw thuis de drinkwatervoorziening verzorgd.</a:t>
            </a:r>
          </a:p>
          <a:p>
            <a:pPr marL="514350" indent="-514350">
              <a:buFont typeface="+mj-lt"/>
              <a:buAutoNum type="arabicPeriod"/>
            </a:pPr>
            <a:r>
              <a:rPr lang="nl-NL" dirty="0" smtClean="0"/>
              <a:t>Zoek op internet naar minimaal drie artikelen (van maximaal één jaar oud) die gaan over drinkwater. Lees ze en schrijf op wat jij er van vindt (voeg de links naar de artikelen toe in je reflectie)</a:t>
            </a:r>
          </a:p>
          <a:p>
            <a:pPr marL="0" indent="0">
              <a:buNone/>
            </a:pPr>
            <a:r>
              <a:rPr lang="nl-NL" dirty="0" smtClean="0"/>
              <a:t>Plaats de uitwerking vóór de volgende les in je portfolio onder bestandsnaam </a:t>
            </a:r>
            <a:r>
              <a:rPr lang="nl-NL" i="1" dirty="0" smtClean="0"/>
              <a:t>“eigen naam uitwerking WE les 1”</a:t>
            </a:r>
          </a:p>
          <a:p>
            <a:pPr marL="0" indent="0">
              <a:buNone/>
            </a:pPr>
            <a:r>
              <a:rPr lang="nl-NL" dirty="0" smtClean="0"/>
              <a:t>Vraag thuis naar de laatste jaarrekening van het drinkwaterbedrijf &amp; elektriciteitsbedrijf en neem dit de volgende les mee!</a:t>
            </a:r>
          </a:p>
          <a:p>
            <a:pPr marL="514350" indent="-514350">
              <a:buFont typeface="+mj-lt"/>
              <a:buAutoNum type="arabicPeriod"/>
            </a:pPr>
            <a:endParaRPr lang="nl-NL" dirty="0"/>
          </a:p>
        </p:txBody>
      </p:sp>
    </p:spTree>
    <p:extLst>
      <p:ext uri="{BB962C8B-B14F-4D97-AF65-F5344CB8AC3E}">
        <p14:creationId xmlns:p14="http://schemas.microsoft.com/office/powerpoint/2010/main" val="232962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lstStyle/>
          <a:p>
            <a:r>
              <a:rPr lang="nl-NL" dirty="0" smtClean="0"/>
              <a:t>Elektriciteit bij je thuis</a:t>
            </a:r>
            <a:endParaRPr lang="nl-NL" dirty="0"/>
          </a:p>
        </p:txBody>
      </p:sp>
    </p:spTree>
    <p:extLst>
      <p:ext uri="{BB962C8B-B14F-4D97-AF65-F5344CB8AC3E}">
        <p14:creationId xmlns:p14="http://schemas.microsoft.com/office/powerpoint/2010/main" val="1939798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komt stroom vandaan?</a:t>
            </a:r>
            <a:endParaRPr lang="nl-NL" dirty="0"/>
          </a:p>
        </p:txBody>
      </p:sp>
      <p:pic>
        <p:nvPicPr>
          <p:cNvPr id="4" name="gng-buZSk8Y"/>
          <p:cNvPicPr>
            <a:picLocks noRot="1" noChangeAspect="1"/>
          </p:cNvPicPr>
          <p:nvPr>
            <a:videoFile r:link="rId1"/>
          </p:nvPr>
        </p:nvPicPr>
        <p:blipFill>
          <a:blip r:embed="rId3"/>
          <a:stretch>
            <a:fillRect/>
          </a:stretch>
        </p:blipFill>
        <p:spPr>
          <a:xfrm>
            <a:off x="1960418" y="1392381"/>
            <a:ext cx="8271164" cy="4652530"/>
          </a:xfrm>
          <a:prstGeom prst="rect">
            <a:avLst/>
          </a:prstGeom>
        </p:spPr>
      </p:pic>
    </p:spTree>
    <p:extLst>
      <p:ext uri="{BB962C8B-B14F-4D97-AF65-F5344CB8AC3E}">
        <p14:creationId xmlns:p14="http://schemas.microsoft.com/office/powerpoint/2010/main" val="1199936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1C05D-0481-458F-9F95-3877F0FBFDCF}">
  <ds:schemaRefs>
    <ds:schemaRef ds:uri="http://purl.org/dc/elements/1.1/"/>
    <ds:schemaRef ds:uri="http://purl.org/dc/terms/"/>
    <ds:schemaRef ds:uri="http://www.w3.org/XML/1998/namespace"/>
    <ds:schemaRef ds:uri="http://purl.org/dc/dcmitype/"/>
    <ds:schemaRef ds:uri="34354c1b-6b8c-435b-ad50-990538c19557"/>
    <ds:schemaRef ds:uri="http://schemas.microsoft.com/office/infopath/2007/PartnerControls"/>
    <ds:schemaRef ds:uri="http://schemas.microsoft.com/office/2006/documentManagement/types"/>
    <ds:schemaRef ds:uri="http://schemas.openxmlformats.org/package/2006/metadata/core-properties"/>
    <ds:schemaRef ds:uri="47a28104-336f-447d-946e-e305ac2bcd47"/>
    <ds:schemaRef ds:uri="http://schemas.microsoft.com/office/2006/metadata/properties"/>
  </ds:schemaRefs>
</ds:datastoreItem>
</file>

<file path=customXml/itemProps2.xml><?xml version="1.0" encoding="utf-8"?>
<ds:datastoreItem xmlns:ds="http://schemas.openxmlformats.org/officeDocument/2006/customXml" ds:itemID="{58BAE820-0A12-4990-BC00-42B387679B13}">
  <ds:schemaRefs>
    <ds:schemaRef ds:uri="http://schemas.microsoft.com/sharepoint/v3/contenttype/forms"/>
  </ds:schemaRefs>
</ds:datastoreItem>
</file>

<file path=customXml/itemProps3.xml><?xml version="1.0" encoding="utf-8"?>
<ds:datastoreItem xmlns:ds="http://schemas.openxmlformats.org/officeDocument/2006/customXml" ds:itemID="{25F24C1F-84C0-4F84-A67C-555EA7098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1957</TotalTime>
  <Words>623</Words>
  <Application>Microsoft Office PowerPoint</Application>
  <PresentationFormat>Breedbeeld</PresentationFormat>
  <Paragraphs>65</Paragraphs>
  <Slides>20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Water en energie in beeld</vt:lpstr>
      <vt:lpstr>Opzet Water &amp; Energiemanagement blok 1</vt:lpstr>
      <vt:lpstr>Opzet les </vt:lpstr>
      <vt:lpstr>Doel</vt:lpstr>
      <vt:lpstr>Herkomst drinkwater</vt:lpstr>
      <vt:lpstr>Gebruik drinkwater</vt:lpstr>
      <vt:lpstr>Opdrachten vorige les</vt:lpstr>
      <vt:lpstr>Elektriciteit bij je thuis</vt:lpstr>
      <vt:lpstr>Waar komt stroom vandaan?</vt:lpstr>
      <vt:lpstr>Gemiddeld stroomverbruik in Nederland</vt:lpstr>
      <vt:lpstr>Aandeel apparatuur verbruik thuis</vt:lpstr>
      <vt:lpstr>Waar is stroomverbruik van afhankelijk?</vt:lpstr>
      <vt:lpstr>Energieaspecten </vt:lpstr>
      <vt:lpstr>Energie besparen: Trias Energetica</vt:lpstr>
      <vt:lpstr>We gaan rekenen met elektriciteit</vt:lpstr>
      <vt:lpstr>Calorieën, Joules en Watts</vt:lpstr>
      <vt:lpstr>Voorbeeld </vt:lpstr>
      <vt:lpstr>Voorbeeld </vt:lpstr>
      <vt:lpstr>Voorbeeld </vt:lpstr>
      <vt:lpstr>Opdrachten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Thomas Noordeloos</cp:lastModifiedBy>
  <cp:revision>77</cp:revision>
  <dcterms:created xsi:type="dcterms:W3CDTF">2015-02-09T20:38:33Z</dcterms:created>
  <dcterms:modified xsi:type="dcterms:W3CDTF">2020-03-12T11:11:52Z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